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2682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21335" y="1666747"/>
            <a:ext cx="5549328" cy="2308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20596"/>
            <a:ext cx="10358120" cy="439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065" marR="5080" indent="635" algn="ctr">
              <a:lnSpc>
                <a:spcPts val="6500"/>
              </a:lnSpc>
              <a:spcBef>
                <a:spcPts val="900"/>
              </a:spcBef>
            </a:pPr>
            <a:r>
              <a:rPr dirty="0"/>
              <a:t>Лекция 6 </a:t>
            </a:r>
            <a:r>
              <a:rPr spc="5" dirty="0"/>
              <a:t> </a:t>
            </a:r>
            <a:r>
              <a:rPr spc="-5" dirty="0"/>
              <a:t>Введение</a:t>
            </a:r>
            <a:r>
              <a:rPr spc="-35" dirty="0"/>
              <a:t> </a:t>
            </a:r>
            <a:r>
              <a:rPr dirty="0"/>
              <a:t>в</a:t>
            </a:r>
            <a:r>
              <a:rPr spc="-25" dirty="0"/>
              <a:t> </a:t>
            </a:r>
            <a:r>
              <a:rPr spc="-30" dirty="0"/>
              <a:t>React</a:t>
            </a:r>
          </a:p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400" spc="-10" dirty="0">
                <a:latin typeface="Calibri"/>
                <a:cs typeface="Calibri"/>
              </a:rPr>
              <a:t>Разработка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интернет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приложений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541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Поток</a:t>
            </a:r>
            <a:r>
              <a:rPr spc="-30" dirty="0"/>
              <a:t> </a:t>
            </a:r>
            <a:r>
              <a:rPr spc="-5" dirty="0"/>
              <a:t>данных</a:t>
            </a:r>
            <a:r>
              <a:rPr spc="-20" dirty="0"/>
              <a:t> </a:t>
            </a:r>
            <a:r>
              <a:rPr dirty="0"/>
              <a:t>и</a:t>
            </a:r>
            <a:r>
              <a:rPr spc="-15" dirty="0"/>
              <a:t> </a:t>
            </a:r>
            <a:r>
              <a:rPr dirty="0"/>
              <a:t>сообщений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4110" y="1573570"/>
            <a:ext cx="8703778" cy="5030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133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Жизненный</a:t>
            </a:r>
            <a:r>
              <a:rPr spc="-25" dirty="0"/>
              <a:t> </a:t>
            </a:r>
            <a:r>
              <a:rPr spc="-5" dirty="0"/>
              <a:t>цикл</a:t>
            </a:r>
            <a:r>
              <a:rPr spc="-15" dirty="0"/>
              <a:t> </a:t>
            </a:r>
            <a:r>
              <a:rPr spc="-5" dirty="0"/>
              <a:t>приложения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10357485" cy="42379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24292F"/>
                </a:solidFill>
                <a:latin typeface="Calibri"/>
                <a:cs typeface="Calibri"/>
              </a:rPr>
              <a:t>1:</a:t>
            </a:r>
            <a:r>
              <a:rPr sz="2800" b="1" spc="-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4292F"/>
                </a:solidFill>
                <a:latin typeface="Calibri"/>
                <a:cs typeface="Calibri"/>
              </a:rPr>
              <a:t>Монтирование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000"/>
              </a:lnSpc>
              <a:spcBef>
                <a:spcPts val="1025"/>
              </a:spcBef>
            </a:pP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компонент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запускает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getDerivedStateFromProps(),</a:t>
            </a:r>
            <a:r>
              <a:rPr sz="28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потом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запускается </a:t>
            </a:r>
            <a:r>
              <a:rPr sz="2800" spc="-6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render(),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возвращающий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JSX.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React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«монтируется»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в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DOM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24292F"/>
                </a:solidFill>
                <a:latin typeface="Calibri"/>
                <a:cs typeface="Calibri"/>
              </a:rPr>
              <a:t>2:</a:t>
            </a:r>
            <a:r>
              <a:rPr sz="2800" b="1" spc="-3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4292F"/>
                </a:solidFill>
                <a:latin typeface="Calibri"/>
                <a:cs typeface="Calibri"/>
              </a:rPr>
              <a:t>Обновление</a:t>
            </a:r>
            <a:endParaRPr sz="2800">
              <a:latin typeface="Calibri"/>
              <a:cs typeface="Calibri"/>
            </a:endParaRPr>
          </a:p>
          <a:p>
            <a:pPr marL="12700" marR="374650">
              <a:lnSpc>
                <a:spcPts val="3000"/>
              </a:lnSpc>
              <a:spcBef>
                <a:spcPts val="1050"/>
              </a:spcBef>
            </a:pP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Данный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этап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запускается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во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время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4292F"/>
                </a:solidFill>
                <a:latin typeface="Calibri"/>
                <a:cs typeface="Calibri"/>
              </a:rPr>
              <a:t>каждого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изменения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состояния </a:t>
            </a:r>
            <a:r>
              <a:rPr sz="2800" spc="-6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либо свойств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24292F"/>
                </a:solidFill>
                <a:latin typeface="Calibri"/>
                <a:cs typeface="Calibri"/>
              </a:rPr>
              <a:t>3:</a:t>
            </a:r>
            <a:r>
              <a:rPr sz="2800" b="1" spc="-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24292F"/>
                </a:solidFill>
                <a:latin typeface="Calibri"/>
                <a:cs typeface="Calibri"/>
              </a:rPr>
              <a:t>Размонтирование</a:t>
            </a:r>
            <a:endParaRPr sz="2800">
              <a:latin typeface="Calibri"/>
              <a:cs typeface="Calibri"/>
            </a:endParaRPr>
          </a:p>
          <a:p>
            <a:pPr marL="12700" marR="141605">
              <a:lnSpc>
                <a:spcPts val="3000"/>
              </a:lnSpc>
              <a:spcBef>
                <a:spcPts val="1120"/>
              </a:spcBef>
            </a:pP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React</a:t>
            </a:r>
            <a:r>
              <a:rPr sz="2800" spc="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выполняет</a:t>
            </a:r>
            <a:r>
              <a:rPr sz="2800" spc="2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запуск</a:t>
            </a:r>
            <a:r>
              <a:rPr sz="2800" spc="2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componentWillUnmount()</a:t>
            </a:r>
            <a:r>
              <a:rPr sz="2800" spc="2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непосредственно </a:t>
            </a:r>
            <a:r>
              <a:rPr sz="2800" spc="-6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перед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4292F"/>
                </a:solidFill>
                <a:latin typeface="Calibri"/>
                <a:cs typeface="Calibri"/>
              </a:rPr>
              <a:t>удалением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из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DOM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389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Методы</a:t>
            </a:r>
            <a:r>
              <a:rPr spc="-10" dirty="0"/>
              <a:t> </a:t>
            </a:r>
            <a:r>
              <a:rPr spc="-5" dirty="0"/>
              <a:t>жизненного </a:t>
            </a:r>
            <a:r>
              <a:rPr dirty="0"/>
              <a:t>цикла</a:t>
            </a:r>
            <a:r>
              <a:rPr spc="-10" dirty="0"/>
              <a:t> </a:t>
            </a:r>
            <a:r>
              <a:rPr dirty="0"/>
              <a:t>компонента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22" y="1551080"/>
            <a:ext cx="9576683" cy="52328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1666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Функциональные</a:t>
            </a:r>
            <a:r>
              <a:rPr spc="-25" dirty="0"/>
              <a:t> </a:t>
            </a:r>
            <a:r>
              <a:rPr dirty="0"/>
              <a:t>компоненты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283825" cy="30035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889635" indent="-228600">
              <a:lnSpc>
                <a:spcPts val="3000"/>
              </a:lnSpc>
              <a:spcBef>
                <a:spcPts val="5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Описание</a:t>
            </a:r>
            <a:r>
              <a:rPr sz="2800" spc="-10" dirty="0">
                <a:latin typeface="Calibri"/>
                <a:cs typeface="Calibri"/>
              </a:rPr>
              <a:t> компонентов</a:t>
            </a:r>
            <a:r>
              <a:rPr sz="2800" dirty="0">
                <a:latin typeface="Calibri"/>
                <a:cs typeface="Calibri"/>
              </a:rPr>
              <a:t> с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помощью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чистых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функций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создает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меньше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кода,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а </a:t>
            </a:r>
            <a:r>
              <a:rPr sz="2800" spc="-5" dirty="0">
                <a:latin typeface="Calibri"/>
                <a:cs typeface="Calibri"/>
              </a:rPr>
              <a:t>значит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его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легче</a:t>
            </a:r>
            <a:r>
              <a:rPr sz="2800" spc="-10" dirty="0">
                <a:latin typeface="Calibri"/>
                <a:cs typeface="Calibri"/>
              </a:rPr>
              <a:t> поддерживать.</a:t>
            </a:r>
            <a:endParaRPr sz="2800">
              <a:latin typeface="Calibri"/>
              <a:cs typeface="Calibri"/>
            </a:endParaRPr>
          </a:p>
          <a:p>
            <a:pPr marL="241300" marR="1496695" indent="-228600">
              <a:lnSpc>
                <a:spcPts val="3120"/>
              </a:lnSpc>
              <a:spcBef>
                <a:spcPts val="88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Чистые функции </a:t>
            </a:r>
            <a:r>
              <a:rPr sz="2800" spc="-10" dirty="0">
                <a:latin typeface="Calibri"/>
                <a:cs typeface="Calibri"/>
              </a:rPr>
              <a:t>намного </a:t>
            </a:r>
            <a:r>
              <a:rPr sz="2800" spc="-5" dirty="0">
                <a:latin typeface="Calibri"/>
                <a:cs typeface="Calibri"/>
              </a:rPr>
              <a:t>проще тестировать. </a:t>
            </a:r>
            <a:r>
              <a:rPr sz="2800" dirty="0">
                <a:latin typeface="Calibri"/>
                <a:cs typeface="Calibri"/>
              </a:rPr>
              <a:t>Вы </a:t>
            </a:r>
            <a:r>
              <a:rPr sz="2800" spc="-5" dirty="0">
                <a:latin typeface="Calibri"/>
                <a:cs typeface="Calibri"/>
              </a:rPr>
              <a:t>просто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передаете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на </a:t>
            </a:r>
            <a:r>
              <a:rPr sz="2800" spc="-40" dirty="0">
                <a:latin typeface="Calibri"/>
                <a:cs typeface="Calibri"/>
              </a:rPr>
              <a:t>вход</a:t>
            </a:r>
            <a:r>
              <a:rPr sz="2800" dirty="0">
                <a:latin typeface="Calibri"/>
                <a:cs typeface="Calibri"/>
              </a:rPr>
              <a:t> и </a:t>
            </a:r>
            <a:r>
              <a:rPr sz="2800" spc="-15" dirty="0">
                <a:latin typeface="Calibri"/>
                <a:cs typeface="Calibri"/>
              </a:rPr>
              <a:t>ожидаете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какую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то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разметку.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96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В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будущем</a:t>
            </a:r>
            <a:r>
              <a:rPr sz="2800" spc="-5" dirty="0">
                <a:latin typeface="Calibri"/>
                <a:cs typeface="Calibri"/>
              </a:rPr>
              <a:t> чистые функции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будут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выигрывать</a:t>
            </a:r>
            <a:r>
              <a:rPr sz="2800" dirty="0">
                <a:latin typeface="Calibri"/>
                <a:cs typeface="Calibri"/>
              </a:rPr>
              <a:t> по </a:t>
            </a:r>
            <a:r>
              <a:rPr sz="2800" spc="-10" dirty="0">
                <a:latin typeface="Calibri"/>
                <a:cs typeface="Calibri"/>
              </a:rPr>
              <a:t>скорости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работы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в</a:t>
            </a:r>
            <a:r>
              <a:rPr sz="2800" spc="-5" dirty="0">
                <a:latin typeface="Calibri"/>
                <a:cs typeface="Calibri"/>
              </a:rPr>
              <a:t> сравнении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классами</a:t>
            </a:r>
            <a:r>
              <a:rPr sz="2800" dirty="0">
                <a:latin typeface="Calibri"/>
                <a:cs typeface="Calibri"/>
              </a:rPr>
              <a:t> из-за </a:t>
            </a:r>
            <a:r>
              <a:rPr sz="2800" spc="-10" dirty="0">
                <a:latin typeface="Calibri"/>
                <a:cs typeface="Calibri"/>
              </a:rPr>
              <a:t>отсутствия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методов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жизненного </a:t>
            </a:r>
            <a:r>
              <a:rPr sz="2800" spc="-5" dirty="0">
                <a:latin typeface="Calibri"/>
                <a:cs typeface="Calibri"/>
              </a:rPr>
              <a:t> цикла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089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Х</a:t>
            </a:r>
            <a:r>
              <a:rPr spc="-5" dirty="0"/>
              <a:t>у</a:t>
            </a:r>
            <a:r>
              <a:rPr spc="-10" dirty="0"/>
              <a:t>к</a:t>
            </a:r>
            <a:r>
              <a:rPr dirty="0"/>
              <a:t>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6016" y="212034"/>
            <a:ext cx="6005983" cy="66459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158" y="1497496"/>
            <a:ext cx="5395925" cy="53605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137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</a:t>
            </a:r>
            <a:r>
              <a:rPr dirty="0"/>
              <a:t>i</a:t>
            </a:r>
            <a:r>
              <a:rPr spc="-40" dirty="0"/>
              <a:t>t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43532"/>
            <a:ext cx="2310765" cy="46431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44450" indent="-228600">
              <a:lnSpc>
                <a:spcPct val="88300"/>
              </a:lnSpc>
              <a:spcBef>
                <a:spcPts val="434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Окружение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разработки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сборщик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Мы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используем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вместо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Sans Serif"/>
              <a:buChar char="•"/>
            </a:pPr>
            <a:endParaRPr sz="3750">
              <a:latin typeface="Calibri"/>
              <a:cs typeface="Calibri"/>
            </a:endParaRPr>
          </a:p>
          <a:p>
            <a:pPr marL="241300" marR="130175" indent="-228600">
              <a:lnSpc>
                <a:spcPts val="2620"/>
              </a:lnSpc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П</a:t>
            </a:r>
            <a:r>
              <a:rPr sz="2400" spc="-70" dirty="0">
                <a:latin typeface="Calibri"/>
                <a:cs typeface="Calibri"/>
              </a:rPr>
              <a:t>о</a:t>
            </a:r>
            <a:r>
              <a:rPr sz="2400" spc="50" dirty="0">
                <a:latin typeface="Calibri"/>
                <a:cs typeface="Calibri"/>
              </a:rPr>
              <a:t>д</a:t>
            </a:r>
            <a:r>
              <a:rPr sz="2400" spc="-25" dirty="0">
                <a:latin typeface="Calibri"/>
                <a:cs typeface="Calibri"/>
              </a:rPr>
              <a:t>д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spc="-15" dirty="0">
                <a:latin typeface="Calibri"/>
                <a:cs typeface="Calibri"/>
              </a:rPr>
              <a:t>р</a:t>
            </a:r>
            <a:r>
              <a:rPr sz="2400" spc="-5" dirty="0">
                <a:latin typeface="Calibri"/>
                <a:cs typeface="Calibri"/>
              </a:rPr>
              <a:t>ж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5" dirty="0">
                <a:latin typeface="Calibri"/>
                <a:cs typeface="Calibri"/>
              </a:rPr>
              <a:t>вает  </a:t>
            </a:r>
            <a:r>
              <a:rPr sz="2400" spc="-10" dirty="0">
                <a:latin typeface="Calibri"/>
                <a:cs typeface="Calibri"/>
              </a:rPr>
              <a:t>React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Vue.js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•"/>
            </a:pPr>
            <a:endParaRPr sz="3750">
              <a:latin typeface="Calibri"/>
              <a:cs typeface="Calibri"/>
            </a:endParaRPr>
          </a:p>
          <a:p>
            <a:pPr marL="241300" marR="130175" indent="-228600">
              <a:lnSpc>
                <a:spcPts val="2590"/>
              </a:lnSpc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П</a:t>
            </a:r>
            <a:r>
              <a:rPr sz="2400" spc="-70" dirty="0">
                <a:latin typeface="Calibri"/>
                <a:cs typeface="Calibri"/>
              </a:rPr>
              <a:t>о</a:t>
            </a:r>
            <a:r>
              <a:rPr sz="2400" spc="50" dirty="0">
                <a:latin typeface="Calibri"/>
                <a:cs typeface="Calibri"/>
              </a:rPr>
              <a:t>д</a:t>
            </a:r>
            <a:r>
              <a:rPr sz="2400" spc="-25" dirty="0">
                <a:latin typeface="Calibri"/>
                <a:cs typeface="Calibri"/>
              </a:rPr>
              <a:t>д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spc="-15" dirty="0">
                <a:latin typeface="Calibri"/>
                <a:cs typeface="Calibri"/>
              </a:rPr>
              <a:t>р</a:t>
            </a:r>
            <a:r>
              <a:rPr sz="2400" spc="-5" dirty="0">
                <a:latin typeface="Calibri"/>
                <a:cs typeface="Calibri"/>
              </a:rPr>
              <a:t>ж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5" dirty="0">
                <a:latin typeface="Calibri"/>
                <a:cs typeface="Calibri"/>
              </a:rPr>
              <a:t>вает  ряд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возможностей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86479" y="0"/>
            <a:ext cx="2205518" cy="2205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9755" y="2250632"/>
            <a:ext cx="8661799" cy="3097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93257" y="5616575"/>
            <a:ext cx="5854700" cy="876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6479" y="5617474"/>
            <a:ext cx="1556265" cy="8753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3587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Структура</a:t>
            </a:r>
            <a:r>
              <a:rPr spc="-15" dirty="0"/>
              <a:t> </a:t>
            </a:r>
            <a:r>
              <a:rPr spc="-5" dirty="0"/>
              <a:t>проекта</a:t>
            </a:r>
            <a:r>
              <a:rPr spc="-15" dirty="0"/>
              <a:t> Vite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44980"/>
            <a:ext cx="6288405" cy="17145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В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папке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проекта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 у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нас </a:t>
            </a:r>
            <a:r>
              <a:rPr sz="2000" spc="-30" dirty="0">
                <a:solidFill>
                  <a:srgbClr val="1F2328"/>
                </a:solidFill>
                <a:latin typeface="Calibri"/>
                <a:cs typeface="Calibri"/>
              </a:rPr>
              <a:t>будут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следующие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файлы: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package.json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 -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основной файл</a:t>
            </a:r>
            <a:r>
              <a:rPr sz="2000" spc="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с</a:t>
            </a:r>
            <a:r>
              <a:rPr sz="2000" spc="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информацией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о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проекте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package-lock.json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лок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файл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со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списком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зависимостей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vite.config.ts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конфигурационный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файл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сборщика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Vite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tsconfig.json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конфигурационный</a:t>
            </a:r>
            <a:r>
              <a:rPr sz="2000" spc="-2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файл 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TypeScript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3470148"/>
            <a:ext cx="6202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tsconfig.node.json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конфигурационный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файл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TypeScript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634740"/>
            <a:ext cx="4939030" cy="7143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9"/>
              </a:spcBef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при</a:t>
            </a:r>
            <a:r>
              <a:rPr sz="2000" spc="-3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запуске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на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.eslintrc.cjs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2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конфигурационный</a:t>
            </a:r>
            <a:r>
              <a:rPr sz="2000" spc="-2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файл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Eslint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360164"/>
            <a:ext cx="653351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050"/>
              </a:lnSpc>
              <a:spcBef>
                <a:spcPts val="10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index.html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 -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основной файл</a:t>
            </a:r>
            <a:r>
              <a:rPr sz="2000" spc="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нашего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приложения.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Он</a:t>
            </a:r>
            <a:r>
              <a:rPr sz="2000" spc="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2328"/>
                </a:solidFill>
                <a:latin typeface="Calibri"/>
                <a:cs typeface="Calibri"/>
              </a:rPr>
              <a:t>будет</a:t>
            </a:r>
            <a:endParaRPr sz="2000">
              <a:latin typeface="Calibri"/>
              <a:cs typeface="Calibri"/>
            </a:endParaRPr>
          </a:p>
          <a:p>
            <a:pPr marL="241300" marR="633095">
              <a:lnSpc>
                <a:spcPct val="71000"/>
              </a:lnSpc>
              <a:spcBef>
                <a:spcPts val="345"/>
              </a:spcBef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первым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загружаться,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1F2328"/>
                </a:solidFill>
                <a:latin typeface="Calibri"/>
                <a:cs typeface="Calibri"/>
              </a:rPr>
              <a:t>когда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пользователь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1F2328"/>
                </a:solidFill>
                <a:latin typeface="Calibri"/>
                <a:cs typeface="Calibri"/>
              </a:rPr>
              <a:t>заходит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на </a:t>
            </a:r>
            <a:r>
              <a:rPr sz="2000" spc="-44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страницу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5122164"/>
            <a:ext cx="6348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src/main.tsx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основной TS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файл</a:t>
            </a:r>
            <a:r>
              <a:rPr sz="2000" spc="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нашего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приложения. </a:t>
            </a:r>
            <a:r>
              <a:rPr sz="2000" spc="-45" dirty="0">
                <a:solidFill>
                  <a:srgbClr val="1F2328"/>
                </a:solidFill>
                <a:latin typeface="Calibri"/>
                <a:cs typeface="Calibri"/>
              </a:rPr>
              <a:t>Тут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5301996"/>
            <a:ext cx="6120765" cy="7086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85"/>
              </a:spcBef>
            </a:pP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мы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запускаем</a:t>
            </a: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отрисовку</a:t>
            </a:r>
            <a:r>
              <a:rPr sz="2000" spc="-20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приложения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1F2328"/>
                </a:solidFill>
                <a:latin typeface="Calibri"/>
                <a:cs typeface="Calibri"/>
              </a:rPr>
              <a:t>src/App.tsx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верстка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приложения. Логотип</a:t>
            </a:r>
            <a:r>
              <a:rPr sz="2000" spc="-5" dirty="0">
                <a:solidFill>
                  <a:srgbClr val="1F2328"/>
                </a:solidFill>
                <a:latin typeface="Calibri"/>
                <a:cs typeface="Calibri"/>
              </a:rPr>
              <a:t> Vite </a:t>
            </a:r>
            <a:r>
              <a:rPr sz="2000" dirty="0">
                <a:solidFill>
                  <a:srgbClr val="1F2328"/>
                </a:solidFill>
                <a:latin typeface="Calibri"/>
                <a:cs typeface="Calibri"/>
              </a:rPr>
              <a:t>и</a:t>
            </a:r>
            <a:r>
              <a:rPr sz="2000" spc="-10" dirty="0">
                <a:solidFill>
                  <a:srgbClr val="1F2328"/>
                </a:solidFill>
                <a:latin typeface="Calibri"/>
                <a:cs typeface="Calibri"/>
              </a:rPr>
              <a:t> React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3216" y="754031"/>
            <a:ext cx="3690983" cy="55554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124"/>
            <a:ext cx="2677795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>
                <a:latin typeface="Calibri Light"/>
                <a:cs typeface="Calibri Light"/>
              </a:rPr>
              <a:t>ES6</a:t>
            </a:r>
            <a:endParaRPr sz="4400">
              <a:latin typeface="Calibri Light"/>
              <a:cs typeface="Calibri Light"/>
            </a:endParaRPr>
          </a:p>
          <a:p>
            <a:pPr marL="241300" indent="-228600">
              <a:lnSpc>
                <a:spcPct val="100000"/>
              </a:lnSpc>
              <a:spcBef>
                <a:spcPts val="4135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202122"/>
                </a:solidFill>
                <a:latin typeface="Microsoft Sans Serif"/>
                <a:cs typeface="Microsoft Sans Serif"/>
              </a:rPr>
              <a:t>ECMAScript</a:t>
            </a:r>
            <a:r>
              <a:rPr sz="2400" spc="-50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02122"/>
                </a:solidFill>
                <a:latin typeface="Microsoft Sans Serif"/>
                <a:cs typeface="Microsoft Sans Serif"/>
              </a:rPr>
              <a:t>2015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3803" y="851841"/>
            <a:ext cx="2971800" cy="17653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1000" y="4462316"/>
            <a:ext cx="4622798" cy="2019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8542" y="775641"/>
            <a:ext cx="2933700" cy="1841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0591" y="2921795"/>
            <a:ext cx="4279898" cy="1308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6395" y="3014568"/>
            <a:ext cx="5384799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277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</a:t>
            </a:r>
            <a:r>
              <a:rPr dirty="0"/>
              <a:t>ab</a:t>
            </a:r>
            <a:r>
              <a:rPr spc="-5" dirty="0"/>
              <a:t>e</a:t>
            </a:r>
            <a:r>
              <a:rPr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2461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Компилятор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468" y="3831342"/>
            <a:ext cx="4451349" cy="2578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4852" y="1234468"/>
            <a:ext cx="6891129" cy="51683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510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WebPack</a:t>
            </a:r>
            <a:r>
              <a:rPr spc="-45" dirty="0"/>
              <a:t> </a:t>
            </a:r>
            <a:r>
              <a:rPr dirty="0"/>
              <a:t>в</a:t>
            </a:r>
            <a:r>
              <a:rPr spc="-30" dirty="0"/>
              <a:t> </a:t>
            </a:r>
            <a:r>
              <a:rPr spc="-5" dirty="0"/>
              <a:t>CRA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553971"/>
            <a:ext cx="4980305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Create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альтернатива</a:t>
            </a:r>
            <a:r>
              <a:rPr sz="2400" spc="-10" dirty="0">
                <a:latin typeface="Calibri"/>
                <a:cs typeface="Calibri"/>
              </a:rPr>
              <a:t> Vite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Сборщик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модулей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JS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485"/>
              </a:lnSpc>
              <a:spcBef>
                <a:spcPts val="12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02122"/>
                </a:solidFill>
                <a:latin typeface="Microsoft Sans Serif"/>
                <a:cs typeface="Microsoft Sans Serif"/>
              </a:rPr>
              <a:t>webpack </a:t>
            </a:r>
            <a:r>
              <a:rPr sz="2400" spc="-25" dirty="0">
                <a:solidFill>
                  <a:srgbClr val="202122"/>
                </a:solidFill>
                <a:latin typeface="Microsoft Sans Serif"/>
                <a:cs typeface="Microsoft Sans Serif"/>
              </a:rPr>
              <a:t>принимает</a:t>
            </a:r>
            <a:r>
              <a:rPr sz="2400" spc="5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02122"/>
                </a:solidFill>
                <a:latin typeface="Microsoft Sans Serif"/>
                <a:cs typeface="Microsoft Sans Serif"/>
              </a:rPr>
              <a:t>модули</a:t>
            </a:r>
            <a:r>
              <a:rPr sz="2400" dirty="0">
                <a:solidFill>
                  <a:srgbClr val="202122"/>
                </a:solidFill>
                <a:latin typeface="Microsoft Sans Serif"/>
                <a:cs typeface="Microsoft Sans Serif"/>
              </a:rPr>
              <a:t> с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ts val="2050"/>
              </a:lnSpc>
            </a:pPr>
            <a:r>
              <a:rPr sz="2400" spc="-20" dirty="0">
                <a:solidFill>
                  <a:srgbClr val="202122"/>
                </a:solidFill>
                <a:latin typeface="Microsoft Sans Serif"/>
                <a:cs typeface="Microsoft Sans Serif"/>
              </a:rPr>
              <a:t>зависимостями</a:t>
            </a:r>
            <a:r>
              <a:rPr sz="2400" spc="5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02122"/>
                </a:solidFill>
                <a:latin typeface="Microsoft Sans Serif"/>
                <a:cs typeface="Microsoft Sans Serif"/>
              </a:rPr>
              <a:t>и</a:t>
            </a:r>
            <a:r>
              <a:rPr sz="2400" spc="10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02122"/>
                </a:solidFill>
                <a:latin typeface="Microsoft Sans Serif"/>
                <a:cs typeface="Microsoft Sans Serif"/>
              </a:rPr>
              <a:t>генерирует</a:t>
            </a:r>
            <a:endParaRPr sz="2400">
              <a:latin typeface="Microsoft Sans Serif"/>
              <a:cs typeface="Microsoft Sans Serif"/>
            </a:endParaRPr>
          </a:p>
          <a:p>
            <a:pPr marL="241300" marR="608330">
              <a:lnSpc>
                <a:spcPct val="69200"/>
              </a:lnSpc>
              <a:spcBef>
                <a:spcPts val="455"/>
              </a:spcBef>
            </a:pPr>
            <a:r>
              <a:rPr sz="2400" spc="-30" dirty="0">
                <a:solidFill>
                  <a:srgbClr val="202122"/>
                </a:solidFill>
                <a:latin typeface="Microsoft Sans Serif"/>
                <a:cs typeface="Microsoft Sans Serif"/>
              </a:rPr>
              <a:t>статические</a:t>
            </a:r>
            <a:r>
              <a:rPr sz="2400" spc="20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202122"/>
                </a:solidFill>
                <a:latin typeface="Microsoft Sans Serif"/>
                <a:cs typeface="Microsoft Sans Serif"/>
              </a:rPr>
              <a:t>ресурсы, </a:t>
            </a:r>
            <a:r>
              <a:rPr sz="2400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202122"/>
                </a:solidFill>
                <a:latin typeface="Microsoft Sans Serif"/>
                <a:cs typeface="Microsoft Sans Serif"/>
              </a:rPr>
              <a:t>представляющие</a:t>
            </a:r>
            <a:r>
              <a:rPr sz="2400" spc="15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202122"/>
                </a:solidFill>
                <a:latin typeface="Microsoft Sans Serif"/>
                <a:cs typeface="Microsoft Sans Serif"/>
              </a:rPr>
              <a:t>эти</a:t>
            </a:r>
            <a:r>
              <a:rPr sz="2400" spc="10" dirty="0">
                <a:solidFill>
                  <a:srgbClr val="202122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202122"/>
                </a:solidFill>
                <a:latin typeface="Microsoft Sans Serif"/>
                <a:cs typeface="Microsoft Sans Serif"/>
              </a:rPr>
              <a:t>модули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124" y="0"/>
            <a:ext cx="5791875" cy="48830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18" y="3628845"/>
            <a:ext cx="6185042" cy="31891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2936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Трехзвенная</a:t>
            </a:r>
            <a:r>
              <a:rPr spc="-10" dirty="0"/>
              <a:t> </a:t>
            </a:r>
            <a:r>
              <a:rPr spc="-5" dirty="0"/>
              <a:t>архитектура. </a:t>
            </a:r>
            <a:r>
              <a:rPr spc="-15" dirty="0"/>
              <a:t>AJAX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0876" y="2014493"/>
            <a:ext cx="7644499" cy="3630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06955"/>
            <a:ext cx="3024505" cy="3274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89200"/>
              </a:lnSpc>
              <a:spcBef>
                <a:spcPts val="409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На </a:t>
            </a:r>
            <a:r>
              <a:rPr sz="2400" spc="-5" dirty="0">
                <a:latin typeface="Calibri"/>
                <a:cs typeface="Calibri"/>
              </a:rPr>
              <a:t>диаграмме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развертывания </a:t>
            </a:r>
            <a:r>
              <a:rPr sz="2400" dirty="0">
                <a:latin typeface="Calibri"/>
                <a:cs typeface="Calibri"/>
              </a:rPr>
              <a:t>мы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указали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наши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бэкенд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фронтенд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icrosoft Sans Serif"/>
              <a:buChar char="•"/>
            </a:pPr>
            <a:endParaRPr sz="3750">
              <a:latin typeface="Calibri"/>
              <a:cs typeface="Calibri"/>
            </a:endParaRPr>
          </a:p>
          <a:p>
            <a:pPr marL="241300" marR="143510" indent="-228600">
              <a:lnSpc>
                <a:spcPct val="90300"/>
              </a:lnSpc>
              <a:buFont typeface="Microsoft Sans Serif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Указали </a:t>
            </a:r>
            <a:r>
              <a:rPr sz="2400" spc="-5" dirty="0">
                <a:latin typeface="Calibri"/>
                <a:cs typeface="Calibri"/>
              </a:rPr>
              <a:t>IP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5" dirty="0">
                <a:latin typeface="Calibri"/>
                <a:cs typeface="Calibri"/>
              </a:rPr>
              <a:t>номера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портов, </a:t>
            </a:r>
            <a:r>
              <a:rPr sz="2400" spc="-15" dirty="0">
                <a:latin typeface="Calibri"/>
                <a:cs typeface="Calibri"/>
              </a:rPr>
              <a:t>которые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используются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этими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приложениями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30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</a:t>
            </a:r>
            <a:r>
              <a:rPr spc="-30" dirty="0"/>
              <a:t>S</a:t>
            </a:r>
            <a:r>
              <a:rPr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0596"/>
            <a:ext cx="9881235" cy="43967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JSX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—</a:t>
            </a:r>
            <a:r>
              <a:rPr sz="2600" spc="-5" dirty="0">
                <a:latin typeface="Calibri"/>
                <a:cs typeface="Calibri"/>
              </a:rPr>
              <a:t> расширение</a:t>
            </a:r>
            <a:r>
              <a:rPr sz="2600" spc="-10" dirty="0">
                <a:latin typeface="Calibri"/>
                <a:cs typeface="Calibri"/>
              </a:rPr>
              <a:t> синтаксиса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JavaScript.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TSX</a:t>
            </a:r>
            <a:r>
              <a:rPr sz="2600" dirty="0">
                <a:latin typeface="Calibri"/>
                <a:cs typeface="Calibri"/>
              </a:rPr>
              <a:t> – </a:t>
            </a:r>
            <a:r>
              <a:rPr sz="2600" spc="-15" dirty="0">
                <a:latin typeface="Calibri"/>
                <a:cs typeface="Calibri"/>
              </a:rPr>
              <a:t>то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же,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но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для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TS</a:t>
            </a:r>
            <a:endParaRPr sz="2600">
              <a:latin typeface="Calibri"/>
              <a:cs typeface="Calibri"/>
            </a:endParaRPr>
          </a:p>
          <a:p>
            <a:pPr marL="241300" marR="715645" indent="-228600">
              <a:lnSpc>
                <a:spcPts val="2500"/>
              </a:lnSpc>
              <a:spcBef>
                <a:spcPts val="98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Этот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синтаксис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выглядит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как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язык</a:t>
            </a:r>
            <a:r>
              <a:rPr sz="2600" spc="-10" dirty="0">
                <a:latin typeface="Calibri"/>
                <a:cs typeface="Calibri"/>
              </a:rPr>
              <a:t> шаблонов,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но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наделён</a:t>
            </a:r>
            <a:r>
              <a:rPr sz="2600" spc="-5" dirty="0">
                <a:latin typeface="Calibri"/>
                <a:cs typeface="Calibri"/>
              </a:rPr>
              <a:t> всеми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языковыми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возможностями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JavaScript.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Родился</a:t>
            </a:r>
            <a:r>
              <a:rPr sz="2600" spc="-5" dirty="0">
                <a:latin typeface="Calibri"/>
                <a:cs typeface="Calibri"/>
              </a:rPr>
              <a:t> из </a:t>
            </a:r>
            <a:r>
              <a:rPr sz="2600" dirty="0">
                <a:latin typeface="Calibri"/>
                <a:cs typeface="Calibri"/>
              </a:rPr>
              <a:t>XHP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для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PHP</a:t>
            </a:r>
            <a:endParaRPr sz="2600">
              <a:latin typeface="Calibri"/>
              <a:cs typeface="Calibri"/>
            </a:endParaRPr>
          </a:p>
          <a:p>
            <a:pPr marL="241300" marR="5080" indent="-228600">
              <a:lnSpc>
                <a:spcPts val="2500"/>
              </a:lnSpc>
              <a:spcBef>
                <a:spcPts val="10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В </a:t>
            </a:r>
            <a:r>
              <a:rPr sz="2600" spc="-25" dirty="0">
                <a:latin typeface="Calibri"/>
                <a:cs typeface="Calibri"/>
              </a:rPr>
              <a:t>результате </a:t>
            </a:r>
            <a:r>
              <a:rPr sz="2600" spc="-10" dirty="0">
                <a:latin typeface="Calibri"/>
                <a:cs typeface="Calibri"/>
              </a:rPr>
              <a:t>компиляции </a:t>
            </a:r>
            <a:r>
              <a:rPr sz="2600" spc="-5" dirty="0">
                <a:latin typeface="Calibri"/>
                <a:cs typeface="Calibri"/>
              </a:rPr>
              <a:t>JSX </a:t>
            </a:r>
            <a:r>
              <a:rPr sz="2600" spc="-10" dirty="0">
                <a:latin typeface="Calibri"/>
                <a:cs typeface="Calibri"/>
              </a:rPr>
              <a:t>возникают </a:t>
            </a:r>
            <a:r>
              <a:rPr sz="2600" dirty="0">
                <a:latin typeface="Calibri"/>
                <a:cs typeface="Calibri"/>
              </a:rPr>
              <a:t>простые </a:t>
            </a:r>
            <a:r>
              <a:rPr sz="2600" spc="-5" dirty="0">
                <a:latin typeface="Calibri"/>
                <a:cs typeface="Calibri"/>
              </a:rPr>
              <a:t>объекты </a:t>
            </a:r>
            <a:r>
              <a:rPr sz="2600" dirty="0">
                <a:latin typeface="Calibri"/>
                <a:cs typeface="Calibri"/>
              </a:rPr>
              <a:t>— </a:t>
            </a:r>
            <a:r>
              <a:rPr sz="2600" spc="-20" dirty="0">
                <a:latin typeface="Calibri"/>
                <a:cs typeface="Calibri"/>
              </a:rPr>
              <a:t>«React-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элементы».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icrosoft Sans Serif"/>
              <a:buChar char="•"/>
            </a:pPr>
            <a:endParaRPr sz="3600">
              <a:latin typeface="Calibri"/>
              <a:cs typeface="Calibri"/>
            </a:endParaRPr>
          </a:p>
          <a:p>
            <a:pPr marL="241300" marR="574675" indent="-228600">
              <a:lnSpc>
                <a:spcPct val="80000"/>
              </a:lnSpc>
              <a:buFont typeface="Microsoft Sans Serif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React</a:t>
            </a:r>
            <a:r>
              <a:rPr sz="2600" dirty="0">
                <a:latin typeface="Calibri"/>
                <a:cs typeface="Calibri"/>
              </a:rPr>
              <a:t> DOM </a:t>
            </a:r>
            <a:r>
              <a:rPr sz="2600" spc="-15" dirty="0">
                <a:latin typeface="Calibri"/>
                <a:cs typeface="Calibri"/>
              </a:rPr>
              <a:t>использует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стиль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именования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camelCase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для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свойств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вместо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обычных</a:t>
            </a:r>
            <a:r>
              <a:rPr sz="2600" spc="-5" dirty="0">
                <a:latin typeface="Calibri"/>
                <a:cs typeface="Calibri"/>
              </a:rPr>
              <a:t> имён HTML-атрибутов.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Например,</a:t>
            </a:r>
            <a:r>
              <a:rPr sz="2600" dirty="0">
                <a:latin typeface="Calibri"/>
                <a:cs typeface="Calibri"/>
              </a:rPr>
              <a:t> в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JSX </a:t>
            </a:r>
            <a:r>
              <a:rPr sz="2600" spc="-10" dirty="0">
                <a:latin typeface="Calibri"/>
                <a:cs typeface="Calibri"/>
              </a:rPr>
              <a:t>атрибут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tabindex</a:t>
            </a:r>
            <a:r>
              <a:rPr sz="2600" spc="-5" dirty="0">
                <a:latin typeface="Calibri"/>
                <a:cs typeface="Calibri"/>
              </a:rPr>
              <a:t> станет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tabIndex.</a:t>
            </a:r>
            <a:endParaRPr sz="2600">
              <a:latin typeface="Calibri"/>
              <a:cs typeface="Calibri"/>
            </a:endParaRPr>
          </a:p>
          <a:p>
            <a:pPr marL="241300" marR="118110" indent="-228600">
              <a:lnSpc>
                <a:spcPts val="2520"/>
              </a:lnSpc>
              <a:spcBef>
                <a:spcPts val="94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В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то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время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как</a:t>
            </a:r>
            <a:r>
              <a:rPr sz="2600" spc="-10" dirty="0">
                <a:latin typeface="Calibri"/>
                <a:cs typeface="Calibri"/>
              </a:rPr>
              <a:t> атрибут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class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записывается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как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className,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поскольку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слово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class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уже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зарезервировано </a:t>
            </a:r>
            <a:r>
              <a:rPr sz="2600" dirty="0">
                <a:latin typeface="Calibri"/>
                <a:cs typeface="Calibri"/>
              </a:rPr>
              <a:t>в </a:t>
            </a:r>
            <a:r>
              <a:rPr sz="2600" spc="-10" dirty="0">
                <a:latin typeface="Calibri"/>
                <a:cs typeface="Calibri"/>
              </a:rPr>
              <a:t>JavaScript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2745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Create</a:t>
            </a:r>
            <a:r>
              <a:rPr spc="-10" dirty="0"/>
              <a:t> </a:t>
            </a:r>
            <a:r>
              <a:rPr spc="-20" dirty="0"/>
              <a:t>React</a:t>
            </a:r>
            <a:r>
              <a:rPr spc="-5" dirty="0"/>
              <a:t> App</a:t>
            </a:r>
            <a:r>
              <a:rPr dirty="0"/>
              <a:t> </a:t>
            </a:r>
            <a:r>
              <a:rPr spc="-15" dirty="0"/>
              <a:t>vs</a:t>
            </a:r>
            <a:r>
              <a:rPr dirty="0"/>
              <a:t> </a:t>
            </a:r>
            <a:r>
              <a:rPr spc="-15" dirty="0"/>
              <a:t>Vite</a:t>
            </a:r>
            <a:r>
              <a:rPr spc="-5" dirty="0"/>
              <a:t> </a:t>
            </a:r>
            <a:r>
              <a:rPr dirty="0"/>
              <a:t>+</a:t>
            </a:r>
            <a:r>
              <a:rPr spc="-5" dirty="0"/>
              <a:t> </a:t>
            </a:r>
            <a:r>
              <a:rPr spc="-20" dirty="0"/>
              <a:t>React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71816"/>
            <a:ext cx="6913689" cy="43210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2171" y="535006"/>
            <a:ext cx="3594100" cy="46735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070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Основные</a:t>
            </a:r>
            <a:r>
              <a:rPr spc="-55" dirty="0"/>
              <a:t> </a:t>
            </a:r>
            <a:r>
              <a:rPr dirty="0"/>
              <a:t>файлы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758435"/>
            <a:ext cx="6353709" cy="26116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8945" y="4572000"/>
            <a:ext cx="5679493" cy="22057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270650" y="1742947"/>
            <a:ext cx="157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nd</a:t>
            </a:r>
            <a:r>
              <a:rPr sz="2400" spc="-3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spc="-25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tm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4469" y="6208267"/>
            <a:ext cx="1141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.</a:t>
            </a:r>
            <a:r>
              <a:rPr sz="2400" dirty="0">
                <a:latin typeface="Calibri"/>
                <a:cs typeface="Calibri"/>
              </a:rPr>
              <a:t>js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671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</a:t>
            </a:r>
            <a:r>
              <a:rPr spc="-95" dirty="0"/>
              <a:t>.</a:t>
            </a:r>
            <a:r>
              <a:rPr dirty="0"/>
              <a:t>t</a:t>
            </a:r>
            <a:r>
              <a:rPr spc="-55" dirty="0"/>
              <a:t>s</a:t>
            </a:r>
            <a:r>
              <a:rPr dirty="0"/>
              <a:t>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0656" y="365125"/>
            <a:ext cx="5690741" cy="64020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486915"/>
            <a:ext cx="4349115" cy="13944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221615" indent="-228600">
              <a:lnSpc>
                <a:spcPts val="2300"/>
              </a:lnSpc>
              <a:spcBef>
                <a:spcPts val="66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Первый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20" dirty="0">
                <a:latin typeface="Calibri"/>
                <a:cs typeface="Calibri"/>
              </a:rPr>
              <a:t>главный </a:t>
            </a:r>
            <a:r>
              <a:rPr sz="2400" spc="-5" dirty="0">
                <a:latin typeface="Calibri"/>
                <a:cs typeface="Calibri"/>
              </a:rPr>
              <a:t>компонент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нашего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приложения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300"/>
              </a:lnSpc>
              <a:spcBef>
                <a:spcPts val="99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шаблоне </a:t>
            </a:r>
            <a:r>
              <a:rPr sz="2400" spc="-15" dirty="0">
                <a:latin typeface="Calibri"/>
                <a:cs typeface="Calibri"/>
              </a:rPr>
              <a:t>уже </a:t>
            </a:r>
            <a:r>
              <a:rPr sz="2400" spc="-5" dirty="0">
                <a:latin typeface="Calibri"/>
                <a:cs typeface="Calibri"/>
              </a:rPr>
              <a:t>есть </a:t>
            </a:r>
            <a:r>
              <a:rPr sz="2400" spc="-10" dirty="0">
                <a:latin typeface="Calibri"/>
                <a:cs typeface="Calibri"/>
              </a:rPr>
              <a:t>кнопка, </a:t>
            </a:r>
            <a:r>
              <a:rPr sz="2400" spc="-5" dirty="0">
                <a:latin typeface="Calibri"/>
                <a:cs typeface="Calibri"/>
              </a:rPr>
              <a:t>хук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состояния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7020" y="3061699"/>
            <a:ext cx="2809126" cy="365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84721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Роутинг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0785" y="739775"/>
            <a:ext cx="7543800" cy="5753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66" y="5895975"/>
            <a:ext cx="3771900" cy="596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41" y="1806955"/>
            <a:ext cx="3404870" cy="3274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289560" indent="-228600">
              <a:lnSpc>
                <a:spcPct val="89200"/>
              </a:lnSpc>
              <a:spcBef>
                <a:spcPts val="409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Добавляем роутер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main.js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для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обработки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переходов </a:t>
            </a:r>
            <a:r>
              <a:rPr sz="2400" dirty="0">
                <a:latin typeface="Calibri"/>
                <a:cs typeface="Calibri"/>
              </a:rPr>
              <a:t>по url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нашего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приложения</a:t>
            </a:r>
            <a:endParaRPr sz="2400">
              <a:latin typeface="Calibri"/>
              <a:cs typeface="Calibri"/>
            </a:endParaRPr>
          </a:p>
          <a:p>
            <a:pPr marL="241300" marR="373380" indent="-228600">
              <a:lnSpc>
                <a:spcPct val="90400"/>
              </a:lnSpc>
              <a:spcBef>
                <a:spcPts val="994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Пока </a:t>
            </a:r>
            <a:r>
              <a:rPr sz="2400" dirty="0">
                <a:latin typeface="Calibri"/>
                <a:cs typeface="Calibri"/>
              </a:rPr>
              <a:t>заменили наш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компонент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App.tsx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простые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элементы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590"/>
              </a:lnSpc>
              <a:spcBef>
                <a:spcPts val="105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Получить </a:t>
            </a:r>
            <a:r>
              <a:rPr sz="2400" dirty="0">
                <a:latin typeface="Calibri"/>
                <a:cs typeface="Calibri"/>
              </a:rPr>
              <a:t>мы их </a:t>
            </a:r>
            <a:r>
              <a:rPr sz="2400" spc="-15" dirty="0">
                <a:latin typeface="Calibri"/>
                <a:cs typeface="Calibri"/>
              </a:rPr>
              <a:t>можем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если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введем </a:t>
            </a:r>
            <a:r>
              <a:rPr sz="2400" spc="-5" dirty="0">
                <a:latin typeface="Calibri"/>
                <a:cs typeface="Calibri"/>
              </a:rPr>
              <a:t>нужный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url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541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R</a:t>
            </a:r>
            <a:r>
              <a:rPr dirty="0"/>
              <a:t>ou</a:t>
            </a:r>
            <a:r>
              <a:rPr spc="-40" dirty="0"/>
              <a:t>t</a:t>
            </a:r>
            <a:r>
              <a:rPr dirty="0"/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41" y="1807971"/>
            <a:ext cx="3881754" cy="19977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89100"/>
              </a:lnSpc>
              <a:spcBef>
                <a:spcPts val="38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Добавляем</a:t>
            </a:r>
            <a:r>
              <a:rPr sz="2200" spc="-5" dirty="0">
                <a:latin typeface="Calibri"/>
                <a:cs typeface="Calibri"/>
              </a:rPr>
              <a:t> новый общий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элемент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с</a:t>
            </a:r>
            <a:r>
              <a:rPr sz="2200" spc="-10" dirty="0">
                <a:latin typeface="Calibri"/>
                <a:cs typeface="Calibri"/>
              </a:rPr>
              <a:t> ссылками</a:t>
            </a:r>
            <a:r>
              <a:rPr sz="2200" spc="-5" dirty="0">
                <a:latin typeface="Calibri"/>
                <a:cs typeface="Calibri"/>
              </a:rPr>
              <a:t> на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страницы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нашего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приложения</a:t>
            </a:r>
            <a:endParaRPr sz="2200">
              <a:latin typeface="Calibri"/>
              <a:cs typeface="Calibri"/>
            </a:endParaRPr>
          </a:p>
          <a:p>
            <a:pPr marL="241300" marR="66675" indent="-228600">
              <a:lnSpc>
                <a:spcPts val="2400"/>
              </a:lnSpc>
              <a:spcBef>
                <a:spcPts val="102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Нам теперь не нужно </a:t>
            </a:r>
            <a:r>
              <a:rPr sz="2200" spc="-15" dirty="0">
                <a:latin typeface="Calibri"/>
                <a:cs typeface="Calibri"/>
              </a:rPr>
              <a:t>вводить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вручную</a:t>
            </a:r>
            <a:r>
              <a:rPr sz="2200" spc="-10" dirty="0">
                <a:latin typeface="Calibri"/>
                <a:cs typeface="Calibri"/>
              </a:rPr>
              <a:t> url,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можем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просто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нажать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ссылку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095" y="178913"/>
            <a:ext cx="12110085" cy="6640195"/>
            <a:chOff x="41095" y="178913"/>
            <a:chExt cx="12110085" cy="66401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87" y="178913"/>
              <a:ext cx="7045416" cy="65001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95" y="4084210"/>
              <a:ext cx="5024831" cy="2734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01409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5" dirty="0"/>
              <a:t>o</a:t>
            </a:r>
            <a:r>
              <a:rPr spc="-95" dirty="0"/>
              <a:t>r</a:t>
            </a:r>
            <a:r>
              <a:rPr dirty="0"/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4383" y="1325562"/>
            <a:ext cx="7433991" cy="51673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70379"/>
            <a:ext cx="2884805" cy="41249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marR="27305" indent="-228600">
              <a:lnSpc>
                <a:spcPct val="79800"/>
              </a:lnSpc>
              <a:spcBef>
                <a:spcPts val="68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CORS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мы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получили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страницу </a:t>
            </a:r>
            <a:r>
              <a:rPr sz="2400" dirty="0">
                <a:latin typeface="Calibri"/>
                <a:cs typeface="Calibri"/>
              </a:rPr>
              <a:t>с </a:t>
            </a:r>
            <a:r>
              <a:rPr sz="2400" spc="-20" dirty="0">
                <a:latin typeface="Calibri"/>
                <a:cs typeface="Calibri"/>
              </a:rPr>
              <a:t>одного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домена, </a:t>
            </a:r>
            <a:r>
              <a:rPr sz="2400" dirty="0">
                <a:latin typeface="Calibri"/>
                <a:cs typeface="Calibri"/>
              </a:rPr>
              <a:t>а </a:t>
            </a:r>
            <a:r>
              <a:rPr sz="2400" spc="-5" dirty="0">
                <a:latin typeface="Calibri"/>
                <a:cs typeface="Calibri"/>
              </a:rPr>
              <a:t>запросы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отправляем </a:t>
            </a:r>
            <a:r>
              <a:rPr sz="2400" dirty="0">
                <a:latin typeface="Calibri"/>
                <a:cs typeface="Calibri"/>
              </a:rPr>
              <a:t>на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другой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icrosoft Sans Serif"/>
              <a:buChar char="•"/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Как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решить?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300"/>
              </a:lnSpc>
              <a:spcBef>
                <a:spcPts val="994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CORS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заголовки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бекенде</a:t>
            </a:r>
            <a:endParaRPr sz="2400">
              <a:latin typeface="Calibri"/>
              <a:cs typeface="Calibri"/>
            </a:endParaRPr>
          </a:p>
          <a:p>
            <a:pPr marL="241300" marR="600710" indent="-228600">
              <a:lnSpc>
                <a:spcPts val="2300"/>
              </a:lnSpc>
              <a:spcBef>
                <a:spcPts val="99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П</a:t>
            </a:r>
            <a:r>
              <a:rPr sz="2400" dirty="0">
                <a:latin typeface="Calibri"/>
                <a:cs typeface="Calibri"/>
              </a:rPr>
              <a:t>р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spc="-30" dirty="0">
                <a:latin typeface="Calibri"/>
                <a:cs typeface="Calibri"/>
              </a:rPr>
              <a:t>к</a:t>
            </a:r>
            <a:r>
              <a:rPr sz="2400" spc="-5" dirty="0">
                <a:latin typeface="Calibri"/>
                <a:cs typeface="Calibri"/>
              </a:rPr>
              <a:t>с</a:t>
            </a:r>
            <a:r>
              <a:rPr sz="2400" dirty="0">
                <a:latin typeface="Calibri"/>
                <a:cs typeface="Calibri"/>
              </a:rPr>
              <a:t>ир</a:t>
            </a:r>
            <a:r>
              <a:rPr sz="2400" spc="-5" dirty="0">
                <a:latin typeface="Calibri"/>
                <a:cs typeface="Calibri"/>
              </a:rPr>
              <a:t>ова</a:t>
            </a:r>
            <a:r>
              <a:rPr sz="2400" spc="5" dirty="0">
                <a:latin typeface="Calibri"/>
                <a:cs typeface="Calibri"/>
              </a:rPr>
              <a:t>н</a:t>
            </a:r>
            <a:r>
              <a:rPr sz="2400" dirty="0">
                <a:latin typeface="Calibri"/>
                <a:cs typeface="Calibri"/>
              </a:rPr>
              <a:t>ие  через сервер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фронтенда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041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Проксирование</a:t>
            </a:r>
            <a:r>
              <a:rPr spc="-30" dirty="0"/>
              <a:t> </a:t>
            </a:r>
            <a:r>
              <a:rPr spc="-35" dirty="0"/>
              <a:t>CORS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0379"/>
            <a:ext cx="2715260" cy="416179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66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Одно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решений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отправляем </a:t>
            </a:r>
            <a:r>
              <a:rPr sz="2400" spc="-5" dirty="0">
                <a:latin typeface="Calibri"/>
                <a:cs typeface="Calibri"/>
              </a:rPr>
              <a:t> запросы </a:t>
            </a:r>
            <a:r>
              <a:rPr sz="2400" dirty="0">
                <a:latin typeface="Calibri"/>
                <a:cs typeface="Calibri"/>
              </a:rPr>
              <a:t>на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напрямую </a:t>
            </a:r>
            <a:r>
              <a:rPr sz="2400" dirty="0">
                <a:latin typeface="Calibri"/>
                <a:cs typeface="Calibri"/>
              </a:rPr>
              <a:t>в веб-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сервис, </a:t>
            </a:r>
            <a:r>
              <a:rPr sz="2400" dirty="0">
                <a:latin typeface="Calibri"/>
                <a:cs typeface="Calibri"/>
              </a:rPr>
              <a:t>а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проксируем </a:t>
            </a:r>
            <a:r>
              <a:rPr sz="2400" dirty="0">
                <a:latin typeface="Calibri"/>
                <a:cs typeface="Calibri"/>
              </a:rPr>
              <a:t>через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наш сервер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фронтенда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icrosoft Sans Serif"/>
              <a:buChar char="•"/>
            </a:pPr>
            <a:endParaRPr sz="3500">
              <a:latin typeface="Calibri"/>
              <a:cs typeface="Calibri"/>
            </a:endParaRPr>
          </a:p>
          <a:p>
            <a:pPr marL="241300" marR="448945" indent="-228600">
              <a:lnSpc>
                <a:spcPct val="79700"/>
              </a:lnSpc>
              <a:buFont typeface="Microsoft Sans Serif"/>
              <a:buChar char="•"/>
              <a:tabLst>
                <a:tab pos="241300" algn="l"/>
              </a:tabLst>
            </a:pPr>
            <a:r>
              <a:rPr sz="2400" spc="-25" dirty="0">
                <a:latin typeface="Calibri"/>
                <a:cs typeface="Calibri"/>
              </a:rPr>
              <a:t>Похоже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prod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решение при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пр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spc="-30" dirty="0">
                <a:latin typeface="Calibri"/>
                <a:cs typeface="Calibri"/>
              </a:rPr>
              <a:t>к</a:t>
            </a:r>
            <a:r>
              <a:rPr sz="2400" spc="-5" dirty="0">
                <a:latin typeface="Calibri"/>
                <a:cs typeface="Calibri"/>
              </a:rPr>
              <a:t>с</a:t>
            </a:r>
            <a:r>
              <a:rPr sz="2400" dirty="0">
                <a:latin typeface="Calibri"/>
                <a:cs typeface="Calibri"/>
              </a:rPr>
              <a:t>ир</a:t>
            </a:r>
            <a:r>
              <a:rPr sz="2400" spc="-5" dirty="0">
                <a:latin typeface="Calibri"/>
                <a:cs typeface="Calibri"/>
              </a:rPr>
              <a:t>ова</a:t>
            </a:r>
            <a:r>
              <a:rPr sz="2400" dirty="0">
                <a:latin typeface="Calibri"/>
                <a:cs typeface="Calibri"/>
              </a:rPr>
              <a:t>нии  через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Nginx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1582" y="2025935"/>
            <a:ext cx="7471224" cy="40708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2978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React-Bootstrap</a:t>
            </a:r>
            <a:r>
              <a:rPr spc="-10" dirty="0"/>
              <a:t> </a:t>
            </a:r>
            <a:r>
              <a:rPr spc="-15" dirty="0"/>
              <a:t>vs</a:t>
            </a:r>
            <a:r>
              <a:rPr spc="-10" dirty="0"/>
              <a:t> </a:t>
            </a:r>
            <a:r>
              <a:rPr spc="-5" dirty="0"/>
              <a:t>MUI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700" y="2907442"/>
            <a:ext cx="7887276" cy="38813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002571"/>
            <a:ext cx="3008280" cy="15745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1350528"/>
            <a:ext cx="7107669" cy="5682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8200" y="3622696"/>
            <a:ext cx="3275443" cy="4734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4141792"/>
            <a:ext cx="2010027" cy="25795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4638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Figma</a:t>
            </a:r>
            <a:r>
              <a:rPr spc="-65" dirty="0"/>
              <a:t> </a:t>
            </a:r>
            <a:r>
              <a:rPr spc="-5" dirty="0"/>
              <a:t>MUI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0344" y="1158496"/>
            <a:ext cx="8285260" cy="54268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163571"/>
            <a:ext cx="107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Н</a:t>
            </a:r>
            <a:r>
              <a:rPr sz="2400" spc="-5" dirty="0">
                <a:latin typeface="Calibri"/>
                <a:cs typeface="Calibri"/>
              </a:rPr>
              <a:t>або</a:t>
            </a:r>
            <a:r>
              <a:rPr sz="2400" dirty="0">
                <a:latin typeface="Calibri"/>
                <a:cs typeface="Calibri"/>
              </a:rPr>
              <a:t>р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9" y="2419603"/>
            <a:ext cx="2348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компонентов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9" y="2672588"/>
            <a:ext cx="2235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доступен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Figma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446779"/>
            <a:ext cx="2264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Можно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создать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39" y="3702811"/>
            <a:ext cx="2423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дизайн,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используя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539" y="3955795"/>
            <a:ext cx="1061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г</a:t>
            </a:r>
            <a:r>
              <a:rPr sz="2400" spc="-20" dirty="0">
                <a:latin typeface="Calibri"/>
                <a:cs typeface="Calibri"/>
              </a:rPr>
              <a:t>о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вые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39" y="4208779"/>
            <a:ext cx="1724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к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мп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н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dirty="0">
                <a:latin typeface="Calibri"/>
                <a:cs typeface="Calibri"/>
              </a:rPr>
              <a:t>н</a:t>
            </a:r>
            <a:r>
              <a:rPr sz="2400" spc="-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ы,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539" y="4464811"/>
            <a:ext cx="958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и</a:t>
            </a:r>
            <a:r>
              <a:rPr sz="2400" spc="-35" dirty="0">
                <a:latin typeface="Calibri"/>
                <a:cs typeface="Calibri"/>
              </a:rPr>
              <a:t>к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н</a:t>
            </a:r>
            <a:r>
              <a:rPr sz="2400" spc="-5" dirty="0">
                <a:latin typeface="Calibri"/>
                <a:cs typeface="Calibri"/>
              </a:rPr>
              <a:t>к</a:t>
            </a:r>
            <a:r>
              <a:rPr sz="2400" dirty="0">
                <a:latin typeface="Calibri"/>
                <a:cs typeface="Calibri"/>
              </a:rPr>
              <a:t>и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807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Web-фреймворки.</a:t>
            </a:r>
            <a:r>
              <a:rPr spc="-45" dirty="0"/>
              <a:t> </a:t>
            </a:r>
            <a:r>
              <a:rPr dirty="0"/>
              <a:t>Фронтенд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3822" y="1335641"/>
            <a:ext cx="6825435" cy="54401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06955"/>
            <a:ext cx="3980815" cy="37318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475615" indent="-228600">
              <a:lnSpc>
                <a:spcPct val="89200"/>
              </a:lnSpc>
              <a:spcBef>
                <a:spcPts val="409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Есть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большое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множество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фреймворков для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разработки</a:t>
            </a:r>
            <a:r>
              <a:rPr sz="2400" spc="-5" dirty="0">
                <a:latin typeface="Calibri"/>
                <a:cs typeface="Calibri"/>
              </a:rPr>
              <a:t> фронтенд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приложений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JS/TS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Char char="•"/>
            </a:pPr>
            <a:endParaRPr sz="3750">
              <a:latin typeface="Calibri"/>
              <a:cs typeface="Calibri"/>
            </a:endParaRPr>
          </a:p>
          <a:p>
            <a:pPr marL="241300" marR="5080" indent="-228600">
              <a:lnSpc>
                <a:spcPct val="90400"/>
              </a:lnSpc>
              <a:spcBef>
                <a:spcPts val="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Самым распространенным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России </a:t>
            </a:r>
            <a:r>
              <a:rPr sz="2400" dirty="0">
                <a:latin typeface="Calibri"/>
                <a:cs typeface="Calibri"/>
              </a:rPr>
              <a:t>и в мире </a:t>
            </a:r>
            <a:r>
              <a:rPr sz="2400" spc="-10" dirty="0">
                <a:latin typeface="Calibri"/>
                <a:cs typeface="Calibri"/>
              </a:rPr>
              <a:t>является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React</a:t>
            </a:r>
            <a:endParaRPr sz="2400">
              <a:latin typeface="Calibri"/>
              <a:cs typeface="Calibri"/>
            </a:endParaRPr>
          </a:p>
          <a:p>
            <a:pPr marL="241300" marR="7620" indent="-228600">
              <a:lnSpc>
                <a:spcPts val="2590"/>
              </a:lnSpc>
              <a:spcBef>
                <a:spcPts val="104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Поддерживается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компанией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Meta</a:t>
            </a:r>
            <a:r>
              <a:rPr sz="2400" spc="-10" dirty="0">
                <a:latin typeface="Calibri"/>
                <a:cs typeface="Calibri"/>
              </a:rPr>
              <a:t> (Facebook)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023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GitHub</a:t>
            </a:r>
            <a:r>
              <a:rPr spc="-50" dirty="0"/>
              <a:t> </a:t>
            </a:r>
            <a:r>
              <a:rPr spc="-30" dirty="0"/>
              <a:t>Pages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42947"/>
            <a:ext cx="9820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https://rashidshamloo.hashnode.dev/deploying-vite-react-app-to-github-pages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0504" y="2487287"/>
            <a:ext cx="4458874" cy="40862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7" y="3084067"/>
            <a:ext cx="272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GitHub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Pages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—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это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7" y="3337052"/>
            <a:ext cx="2612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бесплатный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хостинг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7" y="3593083"/>
            <a:ext cx="2327910" cy="10375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1300" marR="5080">
              <a:lnSpc>
                <a:spcPct val="72500"/>
              </a:lnSpc>
              <a:spcBef>
                <a:spcPts val="890"/>
              </a:spcBef>
            </a:pPr>
            <a:r>
              <a:rPr sz="2400" spc="-5" dirty="0">
                <a:latin typeface="Calibri"/>
                <a:cs typeface="Calibri"/>
              </a:rPr>
              <a:t>для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статических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файлов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Мы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можем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37" y="4495292"/>
            <a:ext cx="1369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б</a:t>
            </a:r>
            <a:r>
              <a:rPr sz="2400" spc="5" dirty="0">
                <a:latin typeface="Calibri"/>
                <a:cs typeface="Calibri"/>
              </a:rPr>
              <a:t>е</a:t>
            </a:r>
            <a:r>
              <a:rPr sz="2400" spc="-5" dirty="0">
                <a:latin typeface="Calibri"/>
                <a:cs typeface="Calibri"/>
              </a:rPr>
              <a:t>с</a:t>
            </a:r>
            <a:r>
              <a:rPr sz="2400" dirty="0">
                <a:latin typeface="Calibri"/>
                <a:cs typeface="Calibri"/>
              </a:rPr>
              <a:t>п</a:t>
            </a:r>
            <a:r>
              <a:rPr sz="2400" spc="-5" dirty="0">
                <a:latin typeface="Calibri"/>
                <a:cs typeface="Calibri"/>
              </a:rPr>
              <a:t>л</a:t>
            </a:r>
            <a:r>
              <a:rPr sz="2400" spc="-15" dirty="0">
                <a:latin typeface="Calibri"/>
                <a:cs typeface="Calibri"/>
              </a:rPr>
              <a:t>а</a:t>
            </a:r>
            <a:r>
              <a:rPr sz="2400" spc="-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но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537" y="4748276"/>
            <a:ext cx="2232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развернуть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наше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37" y="5001259"/>
            <a:ext cx="2797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React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приложение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537" y="5257291"/>
            <a:ext cx="16789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GitHub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Pages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9847" y="140291"/>
            <a:ext cx="3327979" cy="1617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202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spc="-5" dirty="0"/>
              <a:t>O</a:t>
            </a:r>
            <a:r>
              <a:rPr dirty="0"/>
              <a:t>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2761" y="1622043"/>
            <a:ext cx="10342880" cy="7391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Основой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HTML-документа</a:t>
            </a:r>
            <a:r>
              <a:rPr sz="2200" spc="-15" dirty="0">
                <a:latin typeface="Calibri"/>
                <a:cs typeface="Calibri"/>
              </a:rPr>
              <a:t> являются </a:t>
            </a:r>
            <a:r>
              <a:rPr sz="2200" spc="-5" dirty="0">
                <a:latin typeface="Calibri"/>
                <a:cs typeface="Calibri"/>
              </a:rPr>
              <a:t>теги.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В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соответствии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с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объектной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моделью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документа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(«Document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Object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Model»,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коротко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360" y="2240788"/>
            <a:ext cx="9707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DOM),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каждый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HTML-тег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является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объектом.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Вложенные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теги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являются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«детьми»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2761" y="2469388"/>
            <a:ext cx="9648825" cy="132397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0665" marR="5080">
              <a:lnSpc>
                <a:spcPct val="71800"/>
              </a:lnSpc>
              <a:spcBef>
                <a:spcPts val="845"/>
              </a:spcBef>
            </a:pPr>
            <a:r>
              <a:rPr sz="2200" spc="-20" dirty="0">
                <a:latin typeface="Calibri"/>
                <a:cs typeface="Calibri"/>
              </a:rPr>
              <a:t>родительского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элемента.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5" dirty="0">
                <a:latin typeface="Calibri"/>
                <a:cs typeface="Calibri"/>
              </a:rPr>
              <a:t>Текст,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который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находится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внутри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тега,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также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является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объектом.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Все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эти</a:t>
            </a:r>
            <a:r>
              <a:rPr sz="2200" spc="-5" dirty="0">
                <a:latin typeface="Calibri"/>
                <a:cs typeface="Calibri"/>
              </a:rPr>
              <a:t> объекты </a:t>
            </a:r>
            <a:r>
              <a:rPr sz="2200" spc="-10" dirty="0">
                <a:latin typeface="Calibri"/>
                <a:cs typeface="Calibri"/>
              </a:rPr>
              <a:t>доступны </a:t>
            </a:r>
            <a:r>
              <a:rPr sz="2200" spc="-5" dirty="0">
                <a:latin typeface="Calibri"/>
                <a:cs typeface="Calibri"/>
              </a:rPr>
              <a:t>при</a:t>
            </a:r>
            <a:r>
              <a:rPr sz="2200" dirty="0">
                <a:latin typeface="Calibri"/>
                <a:cs typeface="Calibri"/>
              </a:rPr>
              <a:t> помощи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Можем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использовать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их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для изменения </a:t>
            </a:r>
            <a:r>
              <a:rPr sz="2200" spc="-10" dirty="0">
                <a:latin typeface="Calibri"/>
                <a:cs typeface="Calibri"/>
              </a:rPr>
              <a:t>страницы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4298" y="3458625"/>
            <a:ext cx="711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</a:pPr>
            <a:r>
              <a:rPr sz="220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087" y="4233379"/>
            <a:ext cx="3047999" cy="2438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3293166"/>
            <a:ext cx="5181600" cy="3564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273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R</a:t>
            </a:r>
            <a:r>
              <a:rPr dirty="0"/>
              <a:t>eact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2287270" cy="16078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200"/>
              </a:lnSpc>
              <a:spcBef>
                <a:spcPts val="43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Библиотека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для </a:t>
            </a:r>
            <a:r>
              <a:rPr sz="2800" spc="-10" dirty="0">
                <a:latin typeface="Calibri"/>
                <a:cs typeface="Calibri"/>
              </a:rPr>
              <a:t>работы </a:t>
            </a:r>
            <a:r>
              <a:rPr sz="2800" dirty="0">
                <a:latin typeface="Calibri"/>
                <a:cs typeface="Calibri"/>
              </a:rPr>
              <a:t>с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ви</a:t>
            </a:r>
            <a:r>
              <a:rPr sz="2800" dirty="0">
                <a:latin typeface="Calibri"/>
                <a:cs typeface="Calibri"/>
              </a:rPr>
              <a:t>рт</a:t>
            </a:r>
            <a:r>
              <a:rPr sz="2800" spc="-10" dirty="0">
                <a:latin typeface="Calibri"/>
                <a:cs typeface="Calibri"/>
              </a:rPr>
              <a:t>у</a:t>
            </a:r>
            <a:r>
              <a:rPr sz="2800" spc="-5" dirty="0">
                <a:latin typeface="Calibri"/>
                <a:cs typeface="Calibri"/>
              </a:rPr>
              <a:t>аль</a:t>
            </a:r>
            <a:r>
              <a:rPr sz="2800" dirty="0">
                <a:latin typeface="Calibri"/>
                <a:cs typeface="Calibri"/>
              </a:rPr>
              <a:t>н</a:t>
            </a:r>
            <a:r>
              <a:rPr sz="2800" spc="-5" dirty="0">
                <a:latin typeface="Calibri"/>
                <a:cs typeface="Calibri"/>
              </a:rPr>
              <a:t>ы</a:t>
            </a:r>
            <a:r>
              <a:rPr sz="2800" dirty="0">
                <a:latin typeface="Calibri"/>
                <a:cs typeface="Calibri"/>
              </a:rPr>
              <a:t>м  </a:t>
            </a:r>
            <a:r>
              <a:rPr sz="2800" spc="-5" dirty="0">
                <a:latin typeface="Calibri"/>
                <a:cs typeface="Calibri"/>
              </a:rPr>
              <a:t>DOM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502147"/>
            <a:ext cx="24599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Документация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804862"/>
            <a:ext cx="8763000" cy="5372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6327140"/>
            <a:ext cx="419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https://reactjs.org/docs/getting-started.html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273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R</a:t>
            </a:r>
            <a:r>
              <a:rPr dirty="0"/>
              <a:t>eact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243595"/>
            <a:ext cx="9679297" cy="43708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96681" y="4977891"/>
            <a:ext cx="4570095" cy="15557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marR="1570990" indent="-228600" algn="just">
              <a:lnSpc>
                <a:spcPct val="79500"/>
              </a:lnSpc>
              <a:spcBef>
                <a:spcPts val="64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Но </a:t>
            </a:r>
            <a:r>
              <a:rPr sz="2200" spc="-10" dirty="0">
                <a:latin typeface="Calibri"/>
                <a:cs typeface="Calibri"/>
              </a:rPr>
              <a:t>окружение React </a:t>
            </a:r>
            <a:r>
              <a:rPr sz="2200" spc="-5" dirty="0">
                <a:latin typeface="Calibri"/>
                <a:cs typeface="Calibri"/>
              </a:rPr>
              <a:t>не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ограничивается </a:t>
            </a:r>
            <a:r>
              <a:rPr sz="2200" spc="-20" dirty="0">
                <a:latin typeface="Calibri"/>
                <a:cs typeface="Calibri"/>
              </a:rPr>
              <a:t>только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виртуальным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DOM</a:t>
            </a:r>
            <a:endParaRPr sz="2200">
              <a:latin typeface="Calibri"/>
              <a:cs typeface="Calibri"/>
            </a:endParaRPr>
          </a:p>
          <a:p>
            <a:pPr marL="241300" marR="5715" indent="-228600" algn="just">
              <a:lnSpc>
                <a:spcPts val="2110"/>
              </a:lnSpc>
              <a:spcBef>
                <a:spcPts val="97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Это </a:t>
            </a:r>
            <a:r>
              <a:rPr sz="2200" spc="-5" dirty="0">
                <a:latin typeface="Calibri"/>
                <a:cs typeface="Calibri"/>
              </a:rPr>
              <a:t>запросы </a:t>
            </a:r>
            <a:r>
              <a:rPr sz="2200" dirty="0">
                <a:latin typeface="Calibri"/>
                <a:cs typeface="Calibri"/>
              </a:rPr>
              <a:t>к </a:t>
            </a:r>
            <a:r>
              <a:rPr sz="2200" spc="-5" dirty="0">
                <a:latin typeface="Calibri"/>
                <a:cs typeface="Calibri"/>
              </a:rPr>
              <a:t>API, </a:t>
            </a:r>
            <a:r>
              <a:rPr sz="2200" spc="-10" dirty="0">
                <a:latin typeface="Calibri"/>
                <a:cs typeface="Calibri"/>
              </a:rPr>
              <a:t>библиотеки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компонентов, </a:t>
            </a:r>
            <a:r>
              <a:rPr sz="2200" spc="-5" dirty="0">
                <a:latin typeface="Calibri"/>
                <a:cs typeface="Calibri"/>
              </a:rPr>
              <a:t>хранение данных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10" dirty="0">
                <a:latin typeface="Calibri"/>
                <a:cs typeface="Calibri"/>
              </a:rPr>
              <a:t>тд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0022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Компоненты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9563100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React-компоненты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—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4292F"/>
                </a:solidFill>
                <a:latin typeface="Calibri"/>
                <a:cs typeface="Calibri"/>
              </a:rPr>
              <a:t>это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повторно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используемые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части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24292F"/>
                </a:solidFill>
                <a:latin typeface="Calibri"/>
                <a:cs typeface="Calibri"/>
              </a:rPr>
              <a:t>кода, </a:t>
            </a:r>
            <a:r>
              <a:rPr sz="2800" spc="-6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которые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возвращают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4292F"/>
                </a:solidFill>
                <a:latin typeface="Calibri"/>
                <a:cs typeface="Calibri"/>
              </a:rPr>
              <a:t>React-элементы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для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отображения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2960"/>
              </a:lnSpc>
            </a:pP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на</a:t>
            </a:r>
            <a:r>
              <a:rPr sz="2800" spc="-4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странице.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Функциональные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и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классовые компоненты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305" y="3613934"/>
            <a:ext cx="6206081" cy="11976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0009" y="4946536"/>
            <a:ext cx="6256343" cy="18276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280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</a:t>
            </a:r>
            <a:r>
              <a:rPr spc="-95" dirty="0"/>
              <a:t>r</a:t>
            </a:r>
            <a:r>
              <a:rPr spc="5" dirty="0"/>
              <a:t>o</a:t>
            </a:r>
            <a:r>
              <a:rPr spc="-25" dirty="0"/>
              <a:t>p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800" y="3620432"/>
            <a:ext cx="11877040" cy="3179445"/>
            <a:chOff x="304800" y="3620432"/>
            <a:chExt cx="11877040" cy="31794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620432"/>
              <a:ext cx="9830649" cy="17948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0050" y="3928657"/>
              <a:ext cx="5921674" cy="2442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525" y="5550175"/>
              <a:ext cx="4277474" cy="124959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1783588"/>
            <a:ext cx="9875520" cy="16808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marR="791210" indent="-228600">
              <a:lnSpc>
                <a:spcPct val="79100"/>
              </a:lnSpc>
              <a:spcBef>
                <a:spcPts val="650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libri"/>
                <a:cs typeface="Calibri"/>
              </a:rPr>
              <a:t>props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(пропсы)</a:t>
            </a:r>
            <a:r>
              <a:rPr sz="22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—</a:t>
            </a:r>
            <a:r>
              <a:rPr sz="22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4292F"/>
                </a:solidFill>
                <a:latin typeface="Calibri"/>
                <a:cs typeface="Calibri"/>
              </a:rPr>
              <a:t>это</a:t>
            </a:r>
            <a:r>
              <a:rPr sz="22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4292F"/>
                </a:solidFill>
                <a:latin typeface="Calibri"/>
                <a:cs typeface="Calibri"/>
              </a:rPr>
              <a:t>входные</a:t>
            </a:r>
            <a:r>
              <a:rPr sz="22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данные</a:t>
            </a:r>
            <a:r>
              <a:rPr sz="22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4292F"/>
                </a:solidFill>
                <a:latin typeface="Calibri"/>
                <a:cs typeface="Calibri"/>
              </a:rPr>
              <a:t>React-компонентов,</a:t>
            </a:r>
            <a:r>
              <a:rPr sz="22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передаваемые </a:t>
            </a:r>
            <a:r>
              <a:rPr sz="2200" spc="-484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от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4292F"/>
                </a:solidFill>
                <a:latin typeface="Calibri"/>
                <a:cs typeface="Calibri"/>
              </a:rPr>
              <a:t>родительского</a:t>
            </a:r>
            <a:r>
              <a:rPr sz="22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компонента</a:t>
            </a: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дочернему</a:t>
            </a:r>
            <a:r>
              <a:rPr sz="22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компоненту.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В</a:t>
            </a:r>
            <a:r>
              <a:rPr sz="22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любом</a:t>
            </a:r>
            <a:r>
              <a:rPr sz="22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компоненте</a:t>
            </a:r>
            <a:r>
              <a:rPr sz="22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доступны</a:t>
            </a: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props.children</a:t>
            </a:r>
            <a:r>
              <a:rPr sz="2200" spc="-15" dirty="0">
                <a:solidFill>
                  <a:srgbClr val="24292F"/>
                </a:solidFill>
                <a:latin typeface="Calibri"/>
                <a:cs typeface="Calibri"/>
              </a:rPr>
              <a:t>.</a:t>
            </a:r>
            <a:r>
              <a:rPr sz="22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4292F"/>
                </a:solidFill>
                <a:latin typeface="Calibri"/>
                <a:cs typeface="Calibri"/>
              </a:rPr>
              <a:t>Это</a:t>
            </a:r>
            <a:r>
              <a:rPr sz="2200" spc="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контент</a:t>
            </a:r>
            <a:r>
              <a:rPr sz="22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4292F"/>
                </a:solidFill>
                <a:latin typeface="Calibri"/>
                <a:cs typeface="Calibri"/>
              </a:rPr>
              <a:t>между</a:t>
            </a:r>
            <a:r>
              <a:rPr sz="2200" spc="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открывающим </a:t>
            </a:r>
            <a:r>
              <a:rPr sz="2200" spc="-484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и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 закрывающим</a:t>
            </a: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тегом</a:t>
            </a:r>
            <a:r>
              <a:rPr sz="22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компонента.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55"/>
              </a:spcBef>
              <a:buFont typeface="Microsoft Sans Serif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Для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классовых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компонентов</a:t>
            </a:r>
            <a:r>
              <a:rPr sz="2200" spc="-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используйте</a:t>
            </a:r>
            <a:r>
              <a:rPr sz="22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4292F"/>
                </a:solidFill>
                <a:latin typeface="Calibri"/>
                <a:cs typeface="Calibri"/>
              </a:rPr>
              <a:t>this.props.children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481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Состояние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10111740" cy="35248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42570" indent="-228600">
              <a:lnSpc>
                <a:spcPts val="3000"/>
              </a:lnSpc>
              <a:spcBef>
                <a:spcPts val="500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Компонент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нуждается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в </a:t>
            </a:r>
            <a:r>
              <a:rPr sz="2800" spc="-25" dirty="0">
                <a:solidFill>
                  <a:srgbClr val="24292F"/>
                </a:solidFill>
                <a:latin typeface="Calibri"/>
                <a:cs typeface="Calibri"/>
              </a:rPr>
              <a:t>state,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24292F"/>
                </a:solidFill>
                <a:latin typeface="Calibri"/>
                <a:cs typeface="Calibri"/>
              </a:rPr>
              <a:t>когда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данные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в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нём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со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временем </a:t>
            </a:r>
            <a:r>
              <a:rPr sz="2800" spc="-6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изменяются.</a:t>
            </a:r>
            <a:endParaRPr sz="2800">
              <a:latin typeface="Calibri"/>
              <a:cs typeface="Calibri"/>
            </a:endParaRPr>
          </a:p>
          <a:p>
            <a:pPr marL="241300" marR="1588135" indent="-228600">
              <a:lnSpc>
                <a:spcPts val="3120"/>
              </a:lnSpc>
              <a:spcBef>
                <a:spcPts val="885"/>
              </a:spcBef>
              <a:buFont typeface="Microsoft Sans Serif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Например,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компоненту Checkbox </a:t>
            </a:r>
            <a:r>
              <a:rPr sz="2800" spc="-20" dirty="0">
                <a:solidFill>
                  <a:srgbClr val="24292F"/>
                </a:solidFill>
                <a:latin typeface="Calibri"/>
                <a:cs typeface="Calibri"/>
              </a:rPr>
              <a:t>может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понадобиться </a:t>
            </a:r>
            <a:r>
              <a:rPr sz="2800" spc="-62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состояние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 isChecked.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24292F"/>
              </a:buClr>
              <a:buFont typeface="Microsoft Sans Serif"/>
              <a:buChar char="•"/>
            </a:pPr>
            <a:endParaRPr sz="4000">
              <a:latin typeface="Calibri"/>
              <a:cs typeface="Calibri"/>
            </a:endParaRPr>
          </a:p>
          <a:p>
            <a:pPr marL="241300" marR="5080" indent="-228600">
              <a:lnSpc>
                <a:spcPct val="90700"/>
              </a:lnSpc>
              <a:buFont typeface="Microsoft Sans Serif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Разница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24292F"/>
                </a:solidFill>
                <a:latin typeface="Calibri"/>
                <a:cs typeface="Calibri"/>
              </a:rPr>
              <a:t>между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пропсами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и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состоянием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заключается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в</a:t>
            </a:r>
            <a:r>
              <a:rPr sz="2800" spc="1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основном </a:t>
            </a:r>
            <a:r>
              <a:rPr sz="2800" spc="-61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в </a:t>
            </a:r>
            <a:r>
              <a:rPr sz="2800" spc="-15" dirty="0">
                <a:solidFill>
                  <a:srgbClr val="24292F"/>
                </a:solidFill>
                <a:latin typeface="Calibri"/>
                <a:cs typeface="Calibri"/>
              </a:rPr>
              <a:t>том,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что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состояние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нужно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для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управления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компонентом,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а </a:t>
            </a:r>
            <a:r>
              <a:rPr sz="2800" spc="5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пропсы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 для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4292F"/>
                </a:solidFill>
                <a:latin typeface="Calibri"/>
                <a:cs typeface="Calibri"/>
              </a:rPr>
              <a:t>получения</a:t>
            </a:r>
            <a:r>
              <a:rPr sz="2800" dirty="0">
                <a:solidFill>
                  <a:srgbClr val="24292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4292F"/>
                </a:solidFill>
                <a:latin typeface="Calibri"/>
                <a:cs typeface="Calibri"/>
              </a:rPr>
              <a:t>информации.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770</Words>
  <Application>Microsoft Office PowerPoint</Application>
  <PresentationFormat>Широкоэкранный</PresentationFormat>
  <Paragraphs>136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Microsoft Sans Serif</vt:lpstr>
      <vt:lpstr>Office Theme</vt:lpstr>
      <vt:lpstr>Лекция 6  Введение в React Разработка интернет приложений</vt:lpstr>
      <vt:lpstr>Трехзвенная архитектура. AJAX</vt:lpstr>
      <vt:lpstr>Web-фреймворки. Фронтенд</vt:lpstr>
      <vt:lpstr>DOM</vt:lpstr>
      <vt:lpstr>React</vt:lpstr>
      <vt:lpstr>React</vt:lpstr>
      <vt:lpstr>Компоненты</vt:lpstr>
      <vt:lpstr>Props</vt:lpstr>
      <vt:lpstr>Состояние</vt:lpstr>
      <vt:lpstr>Поток данных и сообщений</vt:lpstr>
      <vt:lpstr>Жизненный цикл приложения</vt:lpstr>
      <vt:lpstr>Методы жизненного цикла компонента</vt:lpstr>
      <vt:lpstr>Функциональные компоненты</vt:lpstr>
      <vt:lpstr>Хуки</vt:lpstr>
      <vt:lpstr>Vite</vt:lpstr>
      <vt:lpstr>Структура проекта Vite</vt:lpstr>
      <vt:lpstr>Презентация PowerPoint</vt:lpstr>
      <vt:lpstr>Babel</vt:lpstr>
      <vt:lpstr>WebPack в CRA</vt:lpstr>
      <vt:lpstr>JSX</vt:lpstr>
      <vt:lpstr>Create React App vs Vite + React</vt:lpstr>
      <vt:lpstr>Основные файлы</vt:lpstr>
      <vt:lpstr>App.tsx</vt:lpstr>
      <vt:lpstr>Роутинг</vt:lpstr>
      <vt:lpstr>Router</vt:lpstr>
      <vt:lpstr>Cors</vt:lpstr>
      <vt:lpstr>Проксирование CORS</vt:lpstr>
      <vt:lpstr>React-Bootstrap vs MUI</vt:lpstr>
      <vt:lpstr>Figma MUI</vt:lpstr>
      <vt:lpstr>GitHub Pages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6  Введение в React Разработка интернет приложений</dc:title>
  <cp:lastModifiedBy>Беляев Игорь Сергеевич</cp:lastModifiedBy>
  <cp:revision>1</cp:revision>
  <dcterms:created xsi:type="dcterms:W3CDTF">2024-04-22T02:43:32Z</dcterms:created>
  <dcterms:modified xsi:type="dcterms:W3CDTF">2024-04-22T02:46:20Z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2023-10-10T00:00:00Z</vt:filetime>
  </property>
  <property fmtid="{D5CDD505-2E9C-101B-9397-08002B2CF9AE}" pid="3" name="LastSaved">
    <vt:filetime>2024-04-22T00:00:00Z</vt:filetime>
  </property>
</Properties>
</file>